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5"/>
  </p:notesMasterIdLst>
  <p:sldIdLst>
    <p:sldId id="256" r:id="rId3"/>
    <p:sldId id="257" r:id="rId4"/>
    <p:sldId id="258" r:id="rId5"/>
    <p:sldId id="264" r:id="rId6"/>
    <p:sldId id="259" r:id="rId7"/>
    <p:sldId id="260" r:id="rId8"/>
    <p:sldId id="265" r:id="rId9"/>
    <p:sldId id="266" r:id="rId10"/>
    <p:sldId id="267" r:id="rId11"/>
    <p:sldId id="262" r:id="rId12"/>
    <p:sldId id="268" r:id="rId13"/>
    <p:sldId id="263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unito" panose="020B0604020202020204" charset="0"/>
      <p:regular r:id="rId20"/>
      <p:bold r:id="rId21"/>
      <p:italic r:id="rId22"/>
      <p:boldItalic r:id="rId23"/>
    </p:embeddedFont>
    <p:embeddedFont>
      <p:font typeface="Nunito ExtraBold" panose="020B0604020202020204" charset="0"/>
      <p:bold r:id="rId24"/>
      <p:boldItalic r:id="rId25"/>
    </p:embeddedFont>
    <p:embeddedFont>
      <p:font typeface="Nunito SemiBold" panose="020B0604020202020204" charset="0"/>
      <p:regular r:id="rId26"/>
      <p:bold r:id="rId27"/>
      <p:italic r:id="rId28"/>
      <p:boldItalic r:id="rId29"/>
    </p:embeddedFont>
    <p:embeddedFont>
      <p:font typeface="Tahoma" panose="020B0604030504040204" pitchFamily="3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5A6280-E22B-435E-9E9F-F6D26BA1F67C}">
  <a:tblStyle styleId="{F25A6280-E22B-435E-9E9F-F6D26BA1F67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rgbClr val="5B9BD5">
              <a:alpha val="20000"/>
            </a:srgb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5B9BD5">
              <a:alpha val="20000"/>
            </a:srgb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B42AE2-9243-468A-8406-5C0DD78748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5BF7AC-56D6-42B1-898C-B254DD7F077F}">
      <dgm:prSet/>
      <dgm:spPr>
        <a:solidFill>
          <a:srgbClr val="00B0F0"/>
        </a:solidFill>
      </dgm:spPr>
      <dgm:t>
        <a:bodyPr/>
        <a:lstStyle/>
        <a:p>
          <a:r>
            <a:rPr lang="en-US" b="0" i="0"/>
            <a:t>Cardio Good Fitness is exercise equipment's selling Retail Store looking to increase sales of its products by understanding potential Customer characteristics.</a:t>
          </a:r>
          <a:endParaRPr lang="en-US"/>
        </a:p>
      </dgm:t>
    </dgm:pt>
    <dgm:pt modelId="{5542E7A5-1675-4B29-9060-0C130BCE2A7A}" type="parTrans" cxnId="{683D3D69-54C3-4B37-8F7C-B019FE1509E1}">
      <dgm:prSet/>
      <dgm:spPr/>
      <dgm:t>
        <a:bodyPr/>
        <a:lstStyle/>
        <a:p>
          <a:endParaRPr lang="en-US"/>
        </a:p>
      </dgm:t>
    </dgm:pt>
    <dgm:pt modelId="{64FF8B44-F3FF-4962-B986-BA692CE5F92D}" type="sibTrans" cxnId="{683D3D69-54C3-4B37-8F7C-B019FE1509E1}">
      <dgm:prSet/>
      <dgm:spPr/>
      <dgm:t>
        <a:bodyPr/>
        <a:lstStyle/>
        <a:p>
          <a:endParaRPr lang="en-US"/>
        </a:p>
      </dgm:t>
    </dgm:pt>
    <dgm:pt modelId="{A8E795A9-F699-4009-BAF5-4A8D248E90C0}">
      <dgm:prSet/>
      <dgm:spPr>
        <a:solidFill>
          <a:srgbClr val="00B0F0"/>
        </a:solidFill>
      </dgm:spPr>
      <dgm:t>
        <a:bodyPr/>
        <a:lstStyle/>
        <a:p>
          <a:r>
            <a:rPr lang="en-US" b="0" i="0" dirty="0"/>
            <a:t>Three products TM195, TM498 &amp; TM798 are currently sold in the market. Based on the current user base, Cardio Good Fitness collected the data to have focused customers to market and sell their products.</a:t>
          </a:r>
          <a:endParaRPr lang="en-US" dirty="0"/>
        </a:p>
      </dgm:t>
    </dgm:pt>
    <dgm:pt modelId="{1758F9BF-3B04-4D33-BCD8-07CC12441E72}" type="parTrans" cxnId="{8B08EBB8-3302-4638-89E1-3B0FA3E29B4E}">
      <dgm:prSet/>
      <dgm:spPr/>
      <dgm:t>
        <a:bodyPr/>
        <a:lstStyle/>
        <a:p>
          <a:endParaRPr lang="en-US"/>
        </a:p>
      </dgm:t>
    </dgm:pt>
    <dgm:pt modelId="{51F7DC37-12CF-4A60-B10E-98C8867B489C}" type="sibTrans" cxnId="{8B08EBB8-3302-4638-89E1-3B0FA3E29B4E}">
      <dgm:prSet/>
      <dgm:spPr/>
      <dgm:t>
        <a:bodyPr/>
        <a:lstStyle/>
        <a:p>
          <a:endParaRPr lang="en-US"/>
        </a:p>
      </dgm:t>
    </dgm:pt>
    <dgm:pt modelId="{26201FCE-52D6-44E7-9096-32F390786394}">
      <dgm:prSet/>
      <dgm:spPr>
        <a:solidFill>
          <a:srgbClr val="00B0F0"/>
        </a:solidFill>
      </dgm:spPr>
      <dgm:t>
        <a:bodyPr/>
        <a:lstStyle/>
        <a:p>
          <a:r>
            <a:rPr lang="en-US" b="0" i="0" dirty="0"/>
            <a:t>Understanding customer behavior by conducting Questionnaire based Survey is one of the proven approach, where in Sample of the targeted population would give perspective and marketing insights.</a:t>
          </a:r>
          <a:endParaRPr lang="en-US" dirty="0"/>
        </a:p>
      </dgm:t>
    </dgm:pt>
    <dgm:pt modelId="{CEE7A70F-910C-468D-A273-A61107C6B643}" type="parTrans" cxnId="{13E42349-95DE-47C2-BB8A-9E9307B67D60}">
      <dgm:prSet/>
      <dgm:spPr/>
      <dgm:t>
        <a:bodyPr/>
        <a:lstStyle/>
        <a:p>
          <a:endParaRPr lang="en-US"/>
        </a:p>
      </dgm:t>
    </dgm:pt>
    <dgm:pt modelId="{5B8C62B1-D435-4ED8-84A9-BAD51B1BE1FC}" type="sibTrans" cxnId="{13E42349-95DE-47C2-BB8A-9E9307B67D60}">
      <dgm:prSet/>
      <dgm:spPr/>
      <dgm:t>
        <a:bodyPr/>
        <a:lstStyle/>
        <a:p>
          <a:endParaRPr lang="en-US"/>
        </a:p>
      </dgm:t>
    </dgm:pt>
    <dgm:pt modelId="{DC0CDE5D-78DA-4106-A236-4AEE093C79E2}">
      <dgm:prSet/>
      <dgm:spPr>
        <a:solidFill>
          <a:srgbClr val="00B0F0"/>
        </a:solidFill>
      </dgm:spPr>
      <dgm:t>
        <a:bodyPr/>
        <a:lstStyle/>
        <a:p>
          <a:r>
            <a:rPr lang="en-US" b="0" i="0" dirty="0"/>
            <a:t>By Improving the Sales, the store revenue would increase thus bringing in more products to market.</a:t>
          </a:r>
          <a:endParaRPr lang="en-US" dirty="0"/>
        </a:p>
      </dgm:t>
    </dgm:pt>
    <dgm:pt modelId="{EA5B993A-CCAA-49A5-AD00-C9E41600663F}" type="parTrans" cxnId="{1A6409D6-7568-46F2-9970-46F2593952FC}">
      <dgm:prSet/>
      <dgm:spPr/>
      <dgm:t>
        <a:bodyPr/>
        <a:lstStyle/>
        <a:p>
          <a:endParaRPr lang="en-US"/>
        </a:p>
      </dgm:t>
    </dgm:pt>
    <dgm:pt modelId="{B097BE0C-7CDC-4082-A204-246D03E7C725}" type="sibTrans" cxnId="{1A6409D6-7568-46F2-9970-46F2593952FC}">
      <dgm:prSet/>
      <dgm:spPr/>
      <dgm:t>
        <a:bodyPr/>
        <a:lstStyle/>
        <a:p>
          <a:endParaRPr lang="en-US"/>
        </a:p>
      </dgm:t>
    </dgm:pt>
    <dgm:pt modelId="{C6C71E3B-DB95-4C5E-884C-B6CD336303C7}" type="pres">
      <dgm:prSet presAssocID="{C4B42AE2-9243-468A-8406-5C0DD7874870}" presName="linear" presStyleCnt="0">
        <dgm:presLayoutVars>
          <dgm:animLvl val="lvl"/>
          <dgm:resizeHandles val="exact"/>
        </dgm:presLayoutVars>
      </dgm:prSet>
      <dgm:spPr/>
    </dgm:pt>
    <dgm:pt modelId="{82A3409B-EFA6-4000-8403-2251D4ACE099}" type="pres">
      <dgm:prSet presAssocID="{D25BF7AC-56D6-42B1-898C-B254DD7F077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3FA2F1E-5824-4FED-BD45-F7AB6F960DE9}" type="pres">
      <dgm:prSet presAssocID="{64FF8B44-F3FF-4962-B986-BA692CE5F92D}" presName="spacer" presStyleCnt="0"/>
      <dgm:spPr/>
    </dgm:pt>
    <dgm:pt modelId="{7CB4E14D-7789-429B-A431-9F42E9AC36F4}" type="pres">
      <dgm:prSet presAssocID="{A8E795A9-F699-4009-BAF5-4A8D248E90C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D49C265-C526-485A-B767-D2CF1FECFFC1}" type="pres">
      <dgm:prSet presAssocID="{51F7DC37-12CF-4A60-B10E-98C8867B489C}" presName="spacer" presStyleCnt="0"/>
      <dgm:spPr/>
    </dgm:pt>
    <dgm:pt modelId="{7F6DD4DD-ACB0-4488-88E2-F9606E06ED89}" type="pres">
      <dgm:prSet presAssocID="{26201FCE-52D6-44E7-9096-32F3907863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7DBE7A-66EE-4DF5-BBEA-95819BC3482E}" type="pres">
      <dgm:prSet presAssocID="{5B8C62B1-D435-4ED8-84A9-BAD51B1BE1FC}" presName="spacer" presStyleCnt="0"/>
      <dgm:spPr/>
    </dgm:pt>
    <dgm:pt modelId="{8182CD1B-792E-4BB0-AE8B-C6CD92C09F80}" type="pres">
      <dgm:prSet presAssocID="{DC0CDE5D-78DA-4106-A236-4AEE093C79E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1D0A800-C257-4345-8B50-EB0CA73E6691}" type="presOf" srcId="{DC0CDE5D-78DA-4106-A236-4AEE093C79E2}" destId="{8182CD1B-792E-4BB0-AE8B-C6CD92C09F80}" srcOrd="0" destOrd="0" presId="urn:microsoft.com/office/officeart/2005/8/layout/vList2"/>
    <dgm:cxn modelId="{19273D0C-2DBA-4E59-BB48-40CAA4EF44AD}" type="presOf" srcId="{A8E795A9-F699-4009-BAF5-4A8D248E90C0}" destId="{7CB4E14D-7789-429B-A431-9F42E9AC36F4}" srcOrd="0" destOrd="0" presId="urn:microsoft.com/office/officeart/2005/8/layout/vList2"/>
    <dgm:cxn modelId="{FA5F7927-31CB-4CD3-AC0A-7AA59E60D4D2}" type="presOf" srcId="{D25BF7AC-56D6-42B1-898C-B254DD7F077F}" destId="{82A3409B-EFA6-4000-8403-2251D4ACE099}" srcOrd="0" destOrd="0" presId="urn:microsoft.com/office/officeart/2005/8/layout/vList2"/>
    <dgm:cxn modelId="{13E42349-95DE-47C2-BB8A-9E9307B67D60}" srcId="{C4B42AE2-9243-468A-8406-5C0DD7874870}" destId="{26201FCE-52D6-44E7-9096-32F390786394}" srcOrd="2" destOrd="0" parTransId="{CEE7A70F-910C-468D-A273-A61107C6B643}" sibTransId="{5B8C62B1-D435-4ED8-84A9-BAD51B1BE1FC}"/>
    <dgm:cxn modelId="{683D3D69-54C3-4B37-8F7C-B019FE1509E1}" srcId="{C4B42AE2-9243-468A-8406-5C0DD7874870}" destId="{D25BF7AC-56D6-42B1-898C-B254DD7F077F}" srcOrd="0" destOrd="0" parTransId="{5542E7A5-1675-4B29-9060-0C130BCE2A7A}" sibTransId="{64FF8B44-F3FF-4962-B986-BA692CE5F92D}"/>
    <dgm:cxn modelId="{1B3D2550-F5F3-4891-AB64-D954CF76B103}" type="presOf" srcId="{26201FCE-52D6-44E7-9096-32F390786394}" destId="{7F6DD4DD-ACB0-4488-88E2-F9606E06ED89}" srcOrd="0" destOrd="0" presId="urn:microsoft.com/office/officeart/2005/8/layout/vList2"/>
    <dgm:cxn modelId="{3B37FA7E-7429-475F-8360-C0492BB1B166}" type="presOf" srcId="{C4B42AE2-9243-468A-8406-5C0DD7874870}" destId="{C6C71E3B-DB95-4C5E-884C-B6CD336303C7}" srcOrd="0" destOrd="0" presId="urn:microsoft.com/office/officeart/2005/8/layout/vList2"/>
    <dgm:cxn modelId="{8B08EBB8-3302-4638-89E1-3B0FA3E29B4E}" srcId="{C4B42AE2-9243-468A-8406-5C0DD7874870}" destId="{A8E795A9-F699-4009-BAF5-4A8D248E90C0}" srcOrd="1" destOrd="0" parTransId="{1758F9BF-3B04-4D33-BCD8-07CC12441E72}" sibTransId="{51F7DC37-12CF-4A60-B10E-98C8867B489C}"/>
    <dgm:cxn modelId="{1A6409D6-7568-46F2-9970-46F2593952FC}" srcId="{C4B42AE2-9243-468A-8406-5C0DD7874870}" destId="{DC0CDE5D-78DA-4106-A236-4AEE093C79E2}" srcOrd="3" destOrd="0" parTransId="{EA5B993A-CCAA-49A5-AD00-C9E41600663F}" sibTransId="{B097BE0C-7CDC-4082-A204-246D03E7C725}"/>
    <dgm:cxn modelId="{F7478271-D4EA-45CA-9FBF-C6E968273715}" type="presParOf" srcId="{C6C71E3B-DB95-4C5E-884C-B6CD336303C7}" destId="{82A3409B-EFA6-4000-8403-2251D4ACE099}" srcOrd="0" destOrd="0" presId="urn:microsoft.com/office/officeart/2005/8/layout/vList2"/>
    <dgm:cxn modelId="{4D754162-E908-437F-AF5E-7E0B30C40865}" type="presParOf" srcId="{C6C71E3B-DB95-4C5E-884C-B6CD336303C7}" destId="{13FA2F1E-5824-4FED-BD45-F7AB6F960DE9}" srcOrd="1" destOrd="0" presId="urn:microsoft.com/office/officeart/2005/8/layout/vList2"/>
    <dgm:cxn modelId="{685CF6B5-C939-4105-8423-51BB32B8FA70}" type="presParOf" srcId="{C6C71E3B-DB95-4C5E-884C-B6CD336303C7}" destId="{7CB4E14D-7789-429B-A431-9F42E9AC36F4}" srcOrd="2" destOrd="0" presId="urn:microsoft.com/office/officeart/2005/8/layout/vList2"/>
    <dgm:cxn modelId="{1D8EC2AE-7630-4608-85B4-F01F1135F1A8}" type="presParOf" srcId="{C6C71E3B-DB95-4C5E-884C-B6CD336303C7}" destId="{BD49C265-C526-485A-B767-D2CF1FECFFC1}" srcOrd="3" destOrd="0" presId="urn:microsoft.com/office/officeart/2005/8/layout/vList2"/>
    <dgm:cxn modelId="{C2AD2AEF-18ED-4E44-B07B-F943A3BBF8F8}" type="presParOf" srcId="{C6C71E3B-DB95-4C5E-884C-B6CD336303C7}" destId="{7F6DD4DD-ACB0-4488-88E2-F9606E06ED89}" srcOrd="4" destOrd="0" presId="urn:microsoft.com/office/officeart/2005/8/layout/vList2"/>
    <dgm:cxn modelId="{96EB85BB-813B-44BB-8D93-87F9EC3412A1}" type="presParOf" srcId="{C6C71E3B-DB95-4C5E-884C-B6CD336303C7}" destId="{987DBE7A-66EE-4DF5-BBEA-95819BC3482E}" srcOrd="5" destOrd="0" presId="urn:microsoft.com/office/officeart/2005/8/layout/vList2"/>
    <dgm:cxn modelId="{8D814054-D632-46FB-8491-FA0E2760D3FF}" type="presParOf" srcId="{C6C71E3B-DB95-4C5E-884C-B6CD336303C7}" destId="{8182CD1B-792E-4BB0-AE8B-C6CD92C09F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B42AE2-9243-468A-8406-5C0DD78748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75AEC7-1794-4E49-B9FF-4764BB8C8DA7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With the Dataset collected, Exploratory Data Analysis to be performed to find patterns and propose Business recommendations</a:t>
          </a:r>
        </a:p>
      </dgm:t>
    </dgm:pt>
    <dgm:pt modelId="{2E122345-822A-4E05-B0A8-4EC83AB5ECB9}" type="parTrans" cxnId="{984B8C1F-218B-436F-ACD6-BE6A6A087EBC}">
      <dgm:prSet/>
      <dgm:spPr/>
      <dgm:t>
        <a:bodyPr/>
        <a:lstStyle/>
        <a:p>
          <a:endParaRPr lang="en-US"/>
        </a:p>
      </dgm:t>
    </dgm:pt>
    <dgm:pt modelId="{5DB961C6-6FCD-4EF3-8CC4-5A1CC3389156}" type="sibTrans" cxnId="{984B8C1F-218B-436F-ACD6-BE6A6A087EBC}">
      <dgm:prSet/>
      <dgm:spPr/>
      <dgm:t>
        <a:bodyPr/>
        <a:lstStyle/>
        <a:p>
          <a:endParaRPr lang="en-US"/>
        </a:p>
      </dgm:t>
    </dgm:pt>
    <dgm:pt modelId="{9A0C892F-30A7-43E7-9983-8ECB90A2D43E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Following are the set of activities to be performed</a:t>
          </a:r>
        </a:p>
      </dgm:t>
    </dgm:pt>
    <dgm:pt modelId="{3C941A0A-5134-4977-BEE8-D1227CA79D99}" type="parTrans" cxnId="{94BD043F-0260-4279-AB35-3200CF97C13E}">
      <dgm:prSet/>
      <dgm:spPr/>
      <dgm:t>
        <a:bodyPr/>
        <a:lstStyle/>
        <a:p>
          <a:endParaRPr lang="en-US"/>
        </a:p>
      </dgm:t>
    </dgm:pt>
    <dgm:pt modelId="{06592335-AF40-4739-9EE7-76D988000B77}" type="sibTrans" cxnId="{94BD043F-0260-4279-AB35-3200CF97C13E}">
      <dgm:prSet/>
      <dgm:spPr/>
      <dgm:t>
        <a:bodyPr/>
        <a:lstStyle/>
        <a:p>
          <a:endParaRPr lang="en-US"/>
        </a:p>
      </dgm:t>
    </dgm:pt>
    <dgm:pt modelId="{C61F1960-0AD3-4833-ADBA-CEB041413FBD}">
      <dgm:prSet/>
      <dgm:spPr/>
      <dgm:t>
        <a:bodyPr/>
        <a:lstStyle/>
        <a:p>
          <a:r>
            <a:rPr lang="en-US" dirty="0"/>
            <a:t>Understand the quality of data</a:t>
          </a:r>
        </a:p>
      </dgm:t>
    </dgm:pt>
    <dgm:pt modelId="{AAC4A355-87F7-48B0-BE88-83DA75CE3404}" type="parTrans" cxnId="{860FC575-F68D-48B6-B232-E14922E90DE0}">
      <dgm:prSet/>
      <dgm:spPr/>
      <dgm:t>
        <a:bodyPr/>
        <a:lstStyle/>
        <a:p>
          <a:endParaRPr lang="en-US"/>
        </a:p>
      </dgm:t>
    </dgm:pt>
    <dgm:pt modelId="{E9BDB649-5497-4ADD-9DE7-A19E97A589FF}" type="sibTrans" cxnId="{860FC575-F68D-48B6-B232-E14922E90DE0}">
      <dgm:prSet/>
      <dgm:spPr/>
      <dgm:t>
        <a:bodyPr/>
        <a:lstStyle/>
        <a:p>
          <a:endParaRPr lang="en-US"/>
        </a:p>
      </dgm:t>
    </dgm:pt>
    <dgm:pt modelId="{0E6C4FC0-6AC1-4A2F-BBC9-CFC9291D2744}">
      <dgm:prSet/>
      <dgm:spPr/>
      <dgm:t>
        <a:bodyPr/>
        <a:lstStyle/>
        <a:p>
          <a:r>
            <a:rPr lang="en-US" dirty="0"/>
            <a:t>Try to mark out the data collected is good for analysis by checking the skewness, categorical variable analysis.</a:t>
          </a:r>
        </a:p>
      </dgm:t>
    </dgm:pt>
    <dgm:pt modelId="{00E0B988-C06E-41D3-842D-45F125C4D1D4}" type="parTrans" cxnId="{4BE9A4BB-2BA2-4782-A5FB-AE0E4DC3C345}">
      <dgm:prSet/>
      <dgm:spPr/>
      <dgm:t>
        <a:bodyPr/>
        <a:lstStyle/>
        <a:p>
          <a:endParaRPr lang="en-US"/>
        </a:p>
      </dgm:t>
    </dgm:pt>
    <dgm:pt modelId="{54265A05-EC62-4E3F-9319-51C5DD074B2C}" type="sibTrans" cxnId="{4BE9A4BB-2BA2-4782-A5FB-AE0E4DC3C345}">
      <dgm:prSet/>
      <dgm:spPr/>
      <dgm:t>
        <a:bodyPr/>
        <a:lstStyle/>
        <a:p>
          <a:endParaRPr lang="en-US"/>
        </a:p>
      </dgm:t>
    </dgm:pt>
    <dgm:pt modelId="{20A91AA5-8F96-4D2C-9E64-8DE53916ECD0}">
      <dgm:prSet/>
      <dgm:spPr/>
      <dgm:t>
        <a:bodyPr/>
        <a:lstStyle/>
        <a:p>
          <a:r>
            <a:rPr lang="en-US" dirty="0"/>
            <a:t>Perform Univariate &amp; Multivariate Analysis to find relation ship between various factors, so that patterns can be identified for efficient Business recommendations</a:t>
          </a:r>
        </a:p>
      </dgm:t>
    </dgm:pt>
    <dgm:pt modelId="{90754E57-B2C1-47A0-A16B-916F1D5DAAB9}" type="parTrans" cxnId="{0BB46B6C-44AA-45C4-8AE4-9760416BF562}">
      <dgm:prSet/>
      <dgm:spPr/>
      <dgm:t>
        <a:bodyPr/>
        <a:lstStyle/>
        <a:p>
          <a:endParaRPr lang="en-US"/>
        </a:p>
      </dgm:t>
    </dgm:pt>
    <dgm:pt modelId="{AB6016E1-46D1-4319-AD2A-62856A609FF6}" type="sibTrans" cxnId="{0BB46B6C-44AA-45C4-8AE4-9760416BF562}">
      <dgm:prSet/>
      <dgm:spPr/>
      <dgm:t>
        <a:bodyPr/>
        <a:lstStyle/>
        <a:p>
          <a:endParaRPr lang="en-US"/>
        </a:p>
      </dgm:t>
    </dgm:pt>
    <dgm:pt modelId="{D159B2EF-2DCC-441D-802A-A28D10C9376C}">
      <dgm:prSet/>
      <dgm:spPr/>
      <dgm:t>
        <a:bodyPr/>
        <a:lstStyle/>
        <a:p>
          <a:r>
            <a:rPr lang="en-US" dirty="0"/>
            <a:t>Also, identify the any stale data collected, so the data collection process can be improved.</a:t>
          </a:r>
        </a:p>
      </dgm:t>
    </dgm:pt>
    <dgm:pt modelId="{222A76CB-4580-48E2-9D3B-EF920C24CFE9}" type="parTrans" cxnId="{72A0EC49-43DA-4383-90C4-B3F552532ED6}">
      <dgm:prSet/>
      <dgm:spPr/>
      <dgm:t>
        <a:bodyPr/>
        <a:lstStyle/>
        <a:p>
          <a:endParaRPr lang="en-US"/>
        </a:p>
      </dgm:t>
    </dgm:pt>
    <dgm:pt modelId="{EB8F5731-E475-4973-8FFB-39C191F72419}" type="sibTrans" cxnId="{72A0EC49-43DA-4383-90C4-B3F552532ED6}">
      <dgm:prSet/>
      <dgm:spPr/>
      <dgm:t>
        <a:bodyPr/>
        <a:lstStyle/>
        <a:p>
          <a:endParaRPr lang="en-US"/>
        </a:p>
      </dgm:t>
    </dgm:pt>
    <dgm:pt modelId="{C6C71E3B-DB95-4C5E-884C-B6CD336303C7}" type="pres">
      <dgm:prSet presAssocID="{C4B42AE2-9243-468A-8406-5C0DD7874870}" presName="linear" presStyleCnt="0">
        <dgm:presLayoutVars>
          <dgm:animLvl val="lvl"/>
          <dgm:resizeHandles val="exact"/>
        </dgm:presLayoutVars>
      </dgm:prSet>
      <dgm:spPr/>
    </dgm:pt>
    <dgm:pt modelId="{E1DDBE99-CC69-4FBD-B257-66E337844E42}" type="pres">
      <dgm:prSet presAssocID="{F775AEC7-1794-4E49-B9FF-4764BB8C8DA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74BF23C-672A-47C8-BF37-EDD0B54C4E30}" type="pres">
      <dgm:prSet presAssocID="{5DB961C6-6FCD-4EF3-8CC4-5A1CC3389156}" presName="spacer" presStyleCnt="0"/>
      <dgm:spPr/>
    </dgm:pt>
    <dgm:pt modelId="{76F94976-B676-4F0C-9738-2B104DA85DFA}" type="pres">
      <dgm:prSet presAssocID="{9A0C892F-30A7-43E7-9983-8ECB90A2D43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50C58F8-16EE-4DC8-BC81-D581E56A8B78}" type="pres">
      <dgm:prSet presAssocID="{9A0C892F-30A7-43E7-9983-8ECB90A2D43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22C7002-4075-44D4-8B29-B68900BAAF0D}" type="presOf" srcId="{C61F1960-0AD3-4833-ADBA-CEB041413FBD}" destId="{350C58F8-16EE-4DC8-BC81-D581E56A8B78}" srcOrd="0" destOrd="0" presId="urn:microsoft.com/office/officeart/2005/8/layout/vList2"/>
    <dgm:cxn modelId="{3169091A-CB27-49F2-A816-31AF19692F82}" type="presOf" srcId="{0E6C4FC0-6AC1-4A2F-BBC9-CFC9291D2744}" destId="{350C58F8-16EE-4DC8-BC81-D581E56A8B78}" srcOrd="0" destOrd="1" presId="urn:microsoft.com/office/officeart/2005/8/layout/vList2"/>
    <dgm:cxn modelId="{9D01701F-8E1A-4B1D-8CE3-A9F4FA738EF4}" type="presOf" srcId="{9A0C892F-30A7-43E7-9983-8ECB90A2D43E}" destId="{76F94976-B676-4F0C-9738-2B104DA85DFA}" srcOrd="0" destOrd="0" presId="urn:microsoft.com/office/officeart/2005/8/layout/vList2"/>
    <dgm:cxn modelId="{984B8C1F-218B-436F-ACD6-BE6A6A087EBC}" srcId="{C4B42AE2-9243-468A-8406-5C0DD7874870}" destId="{F775AEC7-1794-4E49-B9FF-4764BB8C8DA7}" srcOrd="0" destOrd="0" parTransId="{2E122345-822A-4E05-B0A8-4EC83AB5ECB9}" sibTransId="{5DB961C6-6FCD-4EF3-8CC4-5A1CC3389156}"/>
    <dgm:cxn modelId="{94BD043F-0260-4279-AB35-3200CF97C13E}" srcId="{C4B42AE2-9243-468A-8406-5C0DD7874870}" destId="{9A0C892F-30A7-43E7-9983-8ECB90A2D43E}" srcOrd="1" destOrd="0" parTransId="{3C941A0A-5134-4977-BEE8-D1227CA79D99}" sibTransId="{06592335-AF40-4739-9EE7-76D988000B77}"/>
    <dgm:cxn modelId="{72A0EC49-43DA-4383-90C4-B3F552532ED6}" srcId="{9A0C892F-30A7-43E7-9983-8ECB90A2D43E}" destId="{D159B2EF-2DCC-441D-802A-A28D10C9376C}" srcOrd="3" destOrd="0" parTransId="{222A76CB-4580-48E2-9D3B-EF920C24CFE9}" sibTransId="{EB8F5731-E475-4973-8FFB-39C191F72419}"/>
    <dgm:cxn modelId="{0BB46B6C-44AA-45C4-8AE4-9760416BF562}" srcId="{9A0C892F-30A7-43E7-9983-8ECB90A2D43E}" destId="{20A91AA5-8F96-4D2C-9E64-8DE53916ECD0}" srcOrd="2" destOrd="0" parTransId="{90754E57-B2C1-47A0-A16B-916F1D5DAAB9}" sibTransId="{AB6016E1-46D1-4319-AD2A-62856A609FF6}"/>
    <dgm:cxn modelId="{860FC575-F68D-48B6-B232-E14922E90DE0}" srcId="{9A0C892F-30A7-43E7-9983-8ECB90A2D43E}" destId="{C61F1960-0AD3-4833-ADBA-CEB041413FBD}" srcOrd="0" destOrd="0" parTransId="{AAC4A355-87F7-48B0-BE88-83DA75CE3404}" sibTransId="{E9BDB649-5497-4ADD-9DE7-A19E97A589FF}"/>
    <dgm:cxn modelId="{B690577C-D9DD-4EA5-8CF8-647BC52165F7}" type="presOf" srcId="{20A91AA5-8F96-4D2C-9E64-8DE53916ECD0}" destId="{350C58F8-16EE-4DC8-BC81-D581E56A8B78}" srcOrd="0" destOrd="2" presId="urn:microsoft.com/office/officeart/2005/8/layout/vList2"/>
    <dgm:cxn modelId="{3B37FA7E-7429-475F-8360-C0492BB1B166}" type="presOf" srcId="{C4B42AE2-9243-468A-8406-5C0DD7874870}" destId="{C6C71E3B-DB95-4C5E-884C-B6CD336303C7}" srcOrd="0" destOrd="0" presId="urn:microsoft.com/office/officeart/2005/8/layout/vList2"/>
    <dgm:cxn modelId="{4BE9A4BB-2BA2-4782-A5FB-AE0E4DC3C345}" srcId="{9A0C892F-30A7-43E7-9983-8ECB90A2D43E}" destId="{0E6C4FC0-6AC1-4A2F-BBC9-CFC9291D2744}" srcOrd="1" destOrd="0" parTransId="{00E0B988-C06E-41D3-842D-45F125C4D1D4}" sibTransId="{54265A05-EC62-4E3F-9319-51C5DD074B2C}"/>
    <dgm:cxn modelId="{80AF73DC-8147-4FAC-A5F3-6F2D5A5F5BE4}" type="presOf" srcId="{F775AEC7-1794-4E49-B9FF-4764BB8C8DA7}" destId="{E1DDBE99-CC69-4FBD-B257-66E337844E42}" srcOrd="0" destOrd="0" presId="urn:microsoft.com/office/officeart/2005/8/layout/vList2"/>
    <dgm:cxn modelId="{02A510E1-0357-4AE4-BB27-E98A0781B4DE}" type="presOf" srcId="{D159B2EF-2DCC-441D-802A-A28D10C9376C}" destId="{350C58F8-16EE-4DC8-BC81-D581E56A8B78}" srcOrd="0" destOrd="3" presId="urn:microsoft.com/office/officeart/2005/8/layout/vList2"/>
    <dgm:cxn modelId="{227CC7F9-8104-4903-BAEB-F05701586853}" type="presParOf" srcId="{C6C71E3B-DB95-4C5E-884C-B6CD336303C7}" destId="{E1DDBE99-CC69-4FBD-B257-66E337844E42}" srcOrd="0" destOrd="0" presId="urn:microsoft.com/office/officeart/2005/8/layout/vList2"/>
    <dgm:cxn modelId="{59FE14BC-6C9B-47FE-928C-8889CD6DF18F}" type="presParOf" srcId="{C6C71E3B-DB95-4C5E-884C-B6CD336303C7}" destId="{974BF23C-672A-47C8-BF37-EDD0B54C4E30}" srcOrd="1" destOrd="0" presId="urn:microsoft.com/office/officeart/2005/8/layout/vList2"/>
    <dgm:cxn modelId="{73711A5C-E541-4E57-B775-A56723511AB4}" type="presParOf" srcId="{C6C71E3B-DB95-4C5E-884C-B6CD336303C7}" destId="{76F94976-B676-4F0C-9738-2B104DA85DFA}" srcOrd="2" destOrd="0" presId="urn:microsoft.com/office/officeart/2005/8/layout/vList2"/>
    <dgm:cxn modelId="{553E8A4C-AAAA-49EA-9CE7-517ED1C2733A}" type="presParOf" srcId="{C6C71E3B-DB95-4C5E-884C-B6CD336303C7}" destId="{350C58F8-16EE-4DC8-BC81-D581E56A8B7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3409B-EFA6-4000-8403-2251D4ACE099}">
      <dsp:nvSpPr>
        <dsp:cNvPr id="0" name=""/>
        <dsp:cNvSpPr/>
      </dsp:nvSpPr>
      <dsp:spPr>
        <a:xfrm>
          <a:off x="0" y="85439"/>
          <a:ext cx="8629800" cy="849420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Cardio Good Fitness is exercise equipment's selling Retail Store looking to increase sales of its products by understanding potential Customer characteristics.</a:t>
          </a:r>
          <a:endParaRPr lang="en-US" sz="1600" kern="1200"/>
        </a:p>
      </dsp:txBody>
      <dsp:txXfrm>
        <a:off x="41465" y="126904"/>
        <a:ext cx="8546870" cy="766490"/>
      </dsp:txXfrm>
    </dsp:sp>
    <dsp:sp modelId="{7CB4E14D-7789-429B-A431-9F42E9AC36F4}">
      <dsp:nvSpPr>
        <dsp:cNvPr id="0" name=""/>
        <dsp:cNvSpPr/>
      </dsp:nvSpPr>
      <dsp:spPr>
        <a:xfrm>
          <a:off x="0" y="980940"/>
          <a:ext cx="8629800" cy="849420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Three products TM195, TM498 &amp; TM798 are currently sold in the market. Based on the current user base, Cardio Good Fitness collected the data to have focused customers to market and sell their products.</a:t>
          </a:r>
          <a:endParaRPr lang="en-US" sz="1600" kern="1200" dirty="0"/>
        </a:p>
      </dsp:txBody>
      <dsp:txXfrm>
        <a:off x="41465" y="1022405"/>
        <a:ext cx="8546870" cy="766490"/>
      </dsp:txXfrm>
    </dsp:sp>
    <dsp:sp modelId="{7F6DD4DD-ACB0-4488-88E2-F9606E06ED89}">
      <dsp:nvSpPr>
        <dsp:cNvPr id="0" name=""/>
        <dsp:cNvSpPr/>
      </dsp:nvSpPr>
      <dsp:spPr>
        <a:xfrm>
          <a:off x="0" y="1876440"/>
          <a:ext cx="8629800" cy="849420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Understanding customer behavior by conducting Questionnaire based Survey is one of the proven approach, where in Sample of the targeted population would give perspective and marketing insights.</a:t>
          </a:r>
          <a:endParaRPr lang="en-US" sz="1600" kern="1200" dirty="0"/>
        </a:p>
      </dsp:txBody>
      <dsp:txXfrm>
        <a:off x="41465" y="1917905"/>
        <a:ext cx="8546870" cy="766490"/>
      </dsp:txXfrm>
    </dsp:sp>
    <dsp:sp modelId="{8182CD1B-792E-4BB0-AE8B-C6CD92C09F80}">
      <dsp:nvSpPr>
        <dsp:cNvPr id="0" name=""/>
        <dsp:cNvSpPr/>
      </dsp:nvSpPr>
      <dsp:spPr>
        <a:xfrm>
          <a:off x="0" y="2771940"/>
          <a:ext cx="8629800" cy="849420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By Improving the Sales, the store revenue would increase thus bringing in more products to market.</a:t>
          </a:r>
          <a:endParaRPr lang="en-US" sz="1600" kern="1200" dirty="0"/>
        </a:p>
      </dsp:txBody>
      <dsp:txXfrm>
        <a:off x="41465" y="2813405"/>
        <a:ext cx="8546870" cy="766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DBE99-CC69-4FBD-B257-66E337844E42}">
      <dsp:nvSpPr>
        <dsp:cNvPr id="0" name=""/>
        <dsp:cNvSpPr/>
      </dsp:nvSpPr>
      <dsp:spPr>
        <a:xfrm>
          <a:off x="0" y="84269"/>
          <a:ext cx="8629800" cy="849420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With the Dataset collected, Exploratory Data Analysis to be performed to find patterns and propose Business recommendations</a:t>
          </a:r>
        </a:p>
      </dsp:txBody>
      <dsp:txXfrm>
        <a:off x="41465" y="125734"/>
        <a:ext cx="8546870" cy="766490"/>
      </dsp:txXfrm>
    </dsp:sp>
    <dsp:sp modelId="{76F94976-B676-4F0C-9738-2B104DA85DFA}">
      <dsp:nvSpPr>
        <dsp:cNvPr id="0" name=""/>
        <dsp:cNvSpPr/>
      </dsp:nvSpPr>
      <dsp:spPr>
        <a:xfrm>
          <a:off x="0" y="997050"/>
          <a:ext cx="8629800" cy="849420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Following are the set of activities to be performed</a:t>
          </a:r>
        </a:p>
      </dsp:txBody>
      <dsp:txXfrm>
        <a:off x="41465" y="1038515"/>
        <a:ext cx="8546870" cy="766490"/>
      </dsp:txXfrm>
    </dsp:sp>
    <dsp:sp modelId="{350C58F8-16EE-4DC8-BC81-D581E56A8B78}">
      <dsp:nvSpPr>
        <dsp:cNvPr id="0" name=""/>
        <dsp:cNvSpPr/>
      </dsp:nvSpPr>
      <dsp:spPr>
        <a:xfrm>
          <a:off x="0" y="1846470"/>
          <a:ext cx="8629800" cy="1776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99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Understand the quality of 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Try to mark out the data collected is good for analysis by checking the skewness, categorical variable analysis.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Perform Univariate &amp; Multivariate Analysis to find relation ship between various factors, so that patterns can be identified for efficient Business recommendations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Also, identify the any stale data collected, so the data collection process can be improved.</a:t>
          </a:r>
        </a:p>
      </dsp:txBody>
      <dsp:txXfrm>
        <a:off x="0" y="1846470"/>
        <a:ext cx="8629800" cy="1776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3d8b797d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3d8b797d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3d8b797d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3d8b797d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3d8b797d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3d8b797d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3d8b797d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3d8b797d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3d8b797d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3d8b797d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3d8b797d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3d8b797d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33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2b3168f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2b3168f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3d8b797d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3d8b797d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3d8b797d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3d8b797d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608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3d8b797d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3d8b797d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124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3d8b797d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3d8b797d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96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0"/>
            <a:ext cx="43076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2210208" y="744575"/>
            <a:ext cx="662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Font typeface="Nunito"/>
              <a:buNone/>
              <a:defRPr sz="48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Nunito"/>
              <a:buNone/>
              <a:defRPr sz="4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Nunito"/>
              <a:buNone/>
              <a:defRPr sz="4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Nunito"/>
              <a:buNone/>
              <a:defRPr sz="4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Nunito"/>
              <a:buNone/>
              <a:defRPr sz="4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Nunito"/>
              <a:buNone/>
              <a:defRPr sz="4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Nunito"/>
              <a:buNone/>
              <a:defRPr sz="4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Nunito"/>
              <a:buNone/>
              <a:defRPr sz="4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Nunito"/>
              <a:buNone/>
              <a:defRPr sz="48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2210202" y="2834125"/>
            <a:ext cx="662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None/>
              <a:defRPr sz="3600">
                <a:solidFill>
                  <a:srgbClr val="3D85C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rtl="0">
              <a:spcBef>
                <a:spcPts val="1600"/>
              </a:spcBef>
              <a:spcAft>
                <a:spcPts val="0"/>
              </a:spcAft>
              <a:buSzPts val="7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rtl="0">
              <a:spcBef>
                <a:spcPts val="1600"/>
              </a:spcBef>
              <a:spcAft>
                <a:spcPts val="1600"/>
              </a:spcAft>
              <a:buSzPts val="6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aphicFrame>
        <p:nvGraphicFramePr>
          <p:cNvPr id="70" name="Google Shape;70;p17"/>
          <p:cNvGraphicFramePr/>
          <p:nvPr/>
        </p:nvGraphicFramePr>
        <p:xfrm>
          <a:off x="201942" y="83366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{F25A6280-E22B-435E-9E9F-F6D26BA1F67C}</a:tableStyleId>
              </a:tblPr>
              <a:tblGrid>
                <a:gridCol w="88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 Profile </a:t>
                      </a:r>
                      <a:endParaRPr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Business Insights for Marketing Team</a:t>
                      </a:r>
                      <a:endParaRPr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value customers who have many credit cards and prefer to engage online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Engage Online – Set up priority calling in lines – Upsell and Cross sell premium products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baseline="30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..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3050" rtl="0">
              <a:spcBef>
                <a:spcPts val="1600"/>
              </a:spcBef>
              <a:spcAft>
                <a:spcPts val="0"/>
              </a:spcAft>
              <a:buSzPts val="700"/>
              <a:buChar char="○"/>
              <a:defRPr/>
            </a:lvl8pPr>
            <a:lvl9pPr marL="4114800" lvl="8" indent="-266700" rtl="0">
              <a:spcBef>
                <a:spcPts val="1600"/>
              </a:spcBef>
              <a:spcAft>
                <a:spcPts val="16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/>
          <p:nvPr/>
        </p:nvSpPr>
        <p:spPr>
          <a:xfrm>
            <a:off x="1" y="-335"/>
            <a:ext cx="9144600" cy="5143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816" t="18359" r="37297" b="19152"/>
          <a:stretch/>
        </p:blipFill>
        <p:spPr>
          <a:xfrm>
            <a:off x="6052536" y="514443"/>
            <a:ext cx="2095112" cy="370332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3"/>
          <p:cNvSpPr txBox="1">
            <a:spLocks noGrp="1"/>
          </p:cNvSpPr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3"/>
          <p:cNvSpPr txBox="1"/>
          <p:nvPr/>
        </p:nvSpPr>
        <p:spPr>
          <a:xfrm>
            <a:off x="334565" y="1676232"/>
            <a:ext cx="4372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300" i="0" u="none" strike="noStrike" cap="non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Happy Learning </a:t>
            </a:r>
            <a:r>
              <a:rPr lang="en" sz="33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!</a:t>
            </a:r>
            <a:endParaRPr sz="3300" i="0" u="none" strike="noStrike" cap="non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96" name="Google Shape;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74" y="683275"/>
            <a:ext cx="3757725" cy="8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ftr" idx="11"/>
          </p:nvPr>
        </p:nvSpPr>
        <p:spPr>
          <a:xfrm>
            <a:off x="1641703" y="4938710"/>
            <a:ext cx="58611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2493454" y="736816"/>
            <a:ext cx="41571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1373695" y="1067371"/>
            <a:ext cx="63966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ftr" idx="11"/>
          </p:nvPr>
        </p:nvSpPr>
        <p:spPr>
          <a:xfrm>
            <a:off x="701192" y="4884269"/>
            <a:ext cx="69876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E7E7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Nunito"/>
              <a:buNone/>
              <a:defRPr sz="22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86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■"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○"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Char char="●"/>
              <a:defRPr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"/>
              <a:buChar char="○"/>
              <a:defRPr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600"/>
              <a:buFont typeface="Nunito"/>
              <a:buChar char="■"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14">
            <a:alphaModFix/>
          </a:blip>
          <a:srcRect t="5277" b="5277"/>
          <a:stretch/>
        </p:blipFill>
        <p:spPr>
          <a:xfrm>
            <a:off x="7524724" y="66776"/>
            <a:ext cx="1563426" cy="3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182880" cy="67665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234400" y="4917657"/>
            <a:ext cx="4675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Proprietary content. © Great Learning. All Rights Reserved. Unauthorized use or distribution prohibited.</a:t>
            </a:r>
            <a:endParaRPr sz="700"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Downloads/CardioFitness.ipynb#Customer-Segmentation-for-Produc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www.pngall.com/health-png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www.pngall.com/health-p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pixabay.com/photos/treadmill-gym-fitness-2704410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creativecommons.org/licenses/by-nc/3.0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://www.pngall.com/health-p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creativecommons.org/licenses/by-nc/3.0/" TargetMode="External"/><Relationship Id="rId4" Type="http://schemas.openxmlformats.org/officeDocument/2006/relationships/diagramLayout" Target="../diagrams/layout2.xml"/><Relationship Id="rId9" Type="http://schemas.openxmlformats.org/officeDocument/2006/relationships/hyperlink" Target="http://www.pngall.com/health-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://www.pngall.com/health-png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www.pngall.com/health-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://www.pngall.com/health-png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://www.pngall.com/health-png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health-png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ctrTitle"/>
          </p:nvPr>
        </p:nvSpPr>
        <p:spPr>
          <a:xfrm>
            <a:off x="2223647" y="1887575"/>
            <a:ext cx="682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Cardio Good Fitness</a:t>
            </a:r>
            <a:br>
              <a:rPr lang="en" dirty="0"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latin typeface="Arial"/>
                <a:ea typeface="Arial"/>
                <a:cs typeface="Arial"/>
                <a:sym typeface="Arial"/>
              </a:rPr>
              <a:t>Business Case - Analysis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E95E4-4053-4033-9397-693101E52B08}"/>
              </a:ext>
            </a:extLst>
          </p:cNvPr>
          <p:cNvSpPr txBox="1"/>
          <p:nvPr/>
        </p:nvSpPr>
        <p:spPr>
          <a:xfrm>
            <a:off x="3764280" y="410718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SARAVANAN RANGARAJAN (SR)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 and Recommendations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/>
          <p:cNvSpPr txBox="1">
            <a:spLocks noGrp="1"/>
          </p:cNvSpPr>
          <p:nvPr>
            <p:ph type="body" idx="1"/>
          </p:nvPr>
        </p:nvSpPr>
        <p:spPr>
          <a:xfrm>
            <a:off x="202550" y="861974"/>
            <a:ext cx="8629800" cy="3824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 on the initial analysis of data, TM195 &amp; TM498 looks to be more similar in terms of customer segmentation. Either cheaper product can be retired in lieu of the other one, just improving margins for Business.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TM798 is targeting very less group of people in the sample compared to other two, so slightly revising cost may be a better bet to increase sales.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 huge gap( 48K to 75K) in Income between TM195 group (TM498) &amp; TM798, so introducing a product with slightly better features than lower group would open a new segment.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Lot of outlier data present in Age for TM798, so a separate analysis targeting on TM798 customers would provide more insight.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Regarding Data Collection, Occupation, Existing Health Condition would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openup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new perspective data, since sedentary Occupation types would be a huge market.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Promotional campaigns for people owning TM195 to upgrade to TM498 may be an option.</a:t>
            </a:r>
          </a:p>
          <a:p>
            <a:pPr algn="l"/>
            <a:r>
              <a:rPr lang="en-US" sz="1400" dirty="0">
                <a:solidFill>
                  <a:schemeClr val="dk1"/>
                </a:solidFill>
                <a:latin typeface="Arial"/>
                <a:cs typeface="Arial"/>
              </a:rPr>
              <a:t>Customer Segmentation for Products</a:t>
            </a:r>
            <a:r>
              <a:rPr lang="en-US" sz="1400" dirty="0">
                <a:solidFill>
                  <a:schemeClr val="dk1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¶</a:t>
            </a:r>
            <a:endParaRPr lang="en-US" sz="1400" dirty="0">
              <a:solidFill>
                <a:schemeClr val="dk1"/>
              </a:solidFill>
              <a:latin typeface="Arial"/>
              <a:cs typeface="Arial"/>
            </a:endParaRPr>
          </a:p>
          <a:p>
            <a:pPr marL="577850" lvl="1" indent="0">
              <a:spcBef>
                <a:spcPts val="0"/>
              </a:spcBef>
              <a:buClr>
                <a:srgbClr val="000000"/>
              </a:buClr>
              <a:buSzPts val="1700"/>
              <a:buNone/>
            </a:pPr>
            <a:r>
              <a:rPr lang="en-US" sz="9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TM195 -- Income Range 35K - 60 K, Partnered, Age between 25-35, Education of 15 Yrs.</a:t>
            </a:r>
          </a:p>
          <a:p>
            <a:pPr marL="577850" lvl="1" indent="0">
              <a:spcBef>
                <a:spcPts val="0"/>
              </a:spcBef>
              <a:buClr>
                <a:srgbClr val="000000"/>
              </a:buClr>
              <a:buSzPts val="1700"/>
              <a:buNone/>
            </a:pPr>
            <a:r>
              <a:rPr lang="en-US" sz="9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TM498 -- Income Range 35K - 60 K, Partnered, Age between 25-35, Education of 15 Yrs.</a:t>
            </a:r>
          </a:p>
          <a:p>
            <a:pPr marL="577850" lvl="1" indent="0">
              <a:spcBef>
                <a:spcPts val="0"/>
              </a:spcBef>
              <a:buClr>
                <a:srgbClr val="000000"/>
              </a:buClr>
              <a:buSzPts val="1700"/>
              <a:buNone/>
            </a:pPr>
            <a:r>
              <a:rPr lang="en-US" sz="9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TM798 -- Income Range 58K - 95K, Partnered/Single, Age above 25, Education above 15 yrs.</a:t>
            </a:r>
            <a:endParaRPr lang="en" sz="9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Char char="●"/>
            </a:pP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57FF563-F3DB-4EEA-9DDC-939D640A2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20330" y="289279"/>
            <a:ext cx="876696" cy="741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A794-537D-433C-8446-E65424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500BF-155F-48F1-833E-632FA708A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give different Perspective, most of the time result in idea. No Questions means you didn’t understand </a:t>
            </a:r>
          </a:p>
        </p:txBody>
      </p:sp>
      <p:pic>
        <p:nvPicPr>
          <p:cNvPr id="5" name="Picture 4" descr="Person with idea concept">
            <a:extLst>
              <a:ext uri="{FF2B5EF4-FFF2-40B4-BE49-F238E27FC236}">
                <a16:creationId xmlns:a16="http://schemas.microsoft.com/office/drawing/2014/main" id="{DD1FC135-BEAD-45A9-8BA9-0F544F03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5" y="1595349"/>
            <a:ext cx="3708579" cy="2472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FC65F66-EE27-498A-8D9C-812C44C9E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20330" y="289279"/>
            <a:ext cx="876696" cy="741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1E304D-CDAF-4720-83A2-D78E765FD477}"/>
              </a:ext>
            </a:extLst>
          </p:cNvPr>
          <p:cNvSpPr txBox="1"/>
          <p:nvPr/>
        </p:nvSpPr>
        <p:spPr>
          <a:xfrm>
            <a:off x="1765651" y="5131465"/>
            <a:ext cx="1562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www.pngall.com/health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616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</p:spPr>
        <p:txBody>
          <a:bodyPr spcFirstLastPara="1" wrap="square" lIns="0" tIns="12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text, furniture&#10;&#10;Description automatically generated">
            <a:extLst>
              <a:ext uri="{FF2B5EF4-FFF2-40B4-BE49-F238E27FC236}">
                <a16:creationId xmlns:a16="http://schemas.microsoft.com/office/drawing/2014/main" id="{4F6511F1-A528-4FCF-AD3C-FDDFDCC65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89107" y="1091194"/>
            <a:ext cx="3434043" cy="3104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ED661F-0FB0-42AC-AA05-EB0560445120}"/>
              </a:ext>
            </a:extLst>
          </p:cNvPr>
          <p:cNvSpPr txBox="1"/>
          <p:nvPr/>
        </p:nvSpPr>
        <p:spPr>
          <a:xfrm>
            <a:off x="383241" y="861979"/>
            <a:ext cx="474008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Business Problem Overview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Solution Approach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Data – Initial Look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Age – Income – Education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Deeper Look on Age &amp; Income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Data Relationship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Correlation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Business Insights and Recommendations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Questions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Problem Overview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269AC67-56A8-4E87-BE65-D16B6A606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804496"/>
              </p:ext>
            </p:extLst>
          </p:nvPr>
        </p:nvGraphicFramePr>
        <p:xfrm>
          <a:off x="202550" y="861975"/>
          <a:ext cx="8629800" cy="370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61AA9FB-A58C-4BAA-8AC9-18A599589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720330" y="289279"/>
            <a:ext cx="876696" cy="741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26571-8D26-42BE-A4B2-CC1DB5C9D93C}"/>
              </a:ext>
            </a:extLst>
          </p:cNvPr>
          <p:cNvSpPr txBox="1"/>
          <p:nvPr/>
        </p:nvSpPr>
        <p:spPr>
          <a:xfrm>
            <a:off x="1765651" y="5131465"/>
            <a:ext cx="1562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://www.pngall.com/health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nc/3.0/"/>
              </a:rPr>
              <a:t>CC BY-NC</a:t>
            </a:r>
            <a:endParaRPr lang="en-US"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 Approach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269AC67-56A8-4E87-BE65-D16B6A606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411182"/>
              </p:ext>
            </p:extLst>
          </p:nvPr>
        </p:nvGraphicFramePr>
        <p:xfrm>
          <a:off x="202550" y="861975"/>
          <a:ext cx="8629800" cy="370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61AA9FB-A58C-4BAA-8AC9-18A599589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720330" y="289279"/>
            <a:ext cx="876696" cy="741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26571-8D26-42BE-A4B2-CC1DB5C9D93C}"/>
              </a:ext>
            </a:extLst>
          </p:cNvPr>
          <p:cNvSpPr txBox="1"/>
          <p:nvPr/>
        </p:nvSpPr>
        <p:spPr>
          <a:xfrm>
            <a:off x="1765651" y="5131465"/>
            <a:ext cx="1562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://www.pngall.com/health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20534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Overview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 was collected across customers of Treadmill products. It contains following fields</a:t>
            </a:r>
          </a:p>
          <a:p>
            <a:pPr lvl="1" indent="-336550"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- The model no. of the treadmill</a:t>
            </a:r>
          </a:p>
          <a:p>
            <a:pPr lvl="1" indent="-336550"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-  Age of the customer in no of years</a:t>
            </a:r>
          </a:p>
          <a:p>
            <a:pPr lvl="1" indent="-336550"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 - Gender of the customer</a:t>
            </a:r>
          </a:p>
          <a:p>
            <a:pPr lvl="1" indent="-336550"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Education - Education of the customer in no. of years</a:t>
            </a:r>
          </a:p>
          <a:p>
            <a:pPr lvl="1" indent="-336550"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Marital Status - Marital status of the customer</a:t>
            </a:r>
          </a:p>
          <a:p>
            <a:pPr lvl="1" indent="-336550"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Usage - Avg. # times the customer wants to use the treadmill every week</a:t>
            </a:r>
          </a:p>
          <a:p>
            <a:pPr lvl="1" indent="-336550"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Fitness - Self rated fitness score of the customer (5 - very fit, 1 - very unfit)</a:t>
            </a:r>
          </a:p>
          <a:p>
            <a:pPr lvl="1" indent="-336550"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 - Income of the customer</a:t>
            </a:r>
          </a:p>
          <a:p>
            <a:pPr lvl="1" indent="-336550">
              <a:spcBef>
                <a:spcPts val="0"/>
              </a:spcBef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Miles- Miles that a customer expects to run</a:t>
            </a:r>
          </a:p>
          <a:p>
            <a:pPr indent="-336550"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has 5 Numerical values &amp; 4 Categorical values ( Marital Status, Gender, Product &amp; Fitness)</a:t>
            </a:r>
          </a:p>
          <a:p>
            <a:pPr indent="-336550"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Null checks have been done to check the data. No null values exist.</a:t>
            </a:r>
          </a:p>
          <a:p>
            <a:pPr indent="-336550"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Duplicate checks have been done. No Duplicate values exist.</a:t>
            </a:r>
          </a:p>
          <a:p>
            <a:pPr indent="-336550"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the distinct values in the Categorical columns and check the data spread for general information.</a:t>
            </a: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336550">
              <a:buClr>
                <a:srgbClr val="000000"/>
              </a:buClr>
              <a:buSzPts val="1700"/>
              <a:buFont typeface="Arial"/>
              <a:buChar char="●"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336550">
              <a:buClr>
                <a:srgbClr val="000000"/>
              </a:buClr>
              <a:buSzPts val="1700"/>
              <a:buFont typeface="Arial"/>
              <a:buChar char="●"/>
            </a:pP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25D17FF2-4CC6-4305-A4CC-B28781F9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653" y="1358062"/>
            <a:ext cx="2171700" cy="1357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C59DB32-2086-40DD-9E27-5C91C4254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20330" y="289279"/>
            <a:ext cx="876696" cy="741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32034C-3125-4C2D-A545-53B5F66B0419}"/>
              </a:ext>
            </a:extLst>
          </p:cNvPr>
          <p:cNvSpPr txBox="1"/>
          <p:nvPr/>
        </p:nvSpPr>
        <p:spPr>
          <a:xfrm>
            <a:off x="1765651" y="5131465"/>
            <a:ext cx="1562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www.pngall.com/health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– Income – Education Analysis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520600" cy="3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400" indent="-285750">
              <a:buClr>
                <a:schemeClr val="dk1"/>
              </a:buClr>
              <a:buSzPts val="1700"/>
            </a:pP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age group &amp; Income &amp; Education for all 3 products are shown below</a:t>
            </a: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00" lvl="1" indent="-285750">
              <a:spcBef>
                <a:spcPts val="0"/>
              </a:spcBef>
              <a:buClr>
                <a:schemeClr val="dk1"/>
              </a:buClr>
              <a:buSzPts val="1700"/>
            </a:pP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see that Average age is 29 and Income level for TM195 &amp; TM498 is almost same and same with Education Level</a:t>
            </a:r>
          </a:p>
          <a:p>
            <a:pPr marL="863600" lvl="1" indent="-285750">
              <a:spcBef>
                <a:spcPts val="0"/>
              </a:spcBef>
              <a:buClr>
                <a:schemeClr val="dk1"/>
              </a:buClr>
              <a:buSzPts val="1700"/>
            </a:pPr>
            <a:r>
              <a:rPr lang="en-US" sz="1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Obviously TM798 has income level higher denoting that it is the most expensive among 3.</a:t>
            </a: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453E790-DCD8-4061-BC58-E69C286A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963326"/>
              </p:ext>
            </p:extLst>
          </p:nvPr>
        </p:nvGraphicFramePr>
        <p:xfrm>
          <a:off x="663388" y="1307019"/>
          <a:ext cx="609600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7814550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7829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603900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10719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75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TM195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28.55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46418.0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15.03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47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TM498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48973.7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15.11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95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TM798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75441.6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17.32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778333"/>
                  </a:ext>
                </a:extLst>
              </a:tr>
            </a:tbl>
          </a:graphicData>
        </a:graphic>
      </p:graphicFrame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16314C-E8C9-4157-A031-F6587BB5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20330" y="289279"/>
            <a:ext cx="876696" cy="741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9F027-EF74-4F0E-A526-8AE1D3EE1857}"/>
              </a:ext>
            </a:extLst>
          </p:cNvPr>
          <p:cNvSpPr txBox="1"/>
          <p:nvPr/>
        </p:nvSpPr>
        <p:spPr>
          <a:xfrm>
            <a:off x="1765651" y="5131465"/>
            <a:ext cx="1562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www.pngall.com/health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Deeper Look on Age &amp; Income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558896" y="3213847"/>
            <a:ext cx="7677427" cy="14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400" indent="-285750">
              <a:buClr>
                <a:schemeClr val="dk1"/>
              </a:buClr>
              <a:buSzPts val="1700"/>
            </a:pP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above chart it is very obvious that products TM195 &amp; TM498 is popular among same segment of customers across Income &amp; Age, that leads that one product is redundant. Either can be retired or enhanced for the segment above.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E7FA6B-7674-4236-9CCD-DEF6EA8D5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38" y="934759"/>
            <a:ext cx="7436286" cy="2168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13E9E9A-6C80-4259-A7ED-3365BD053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20330" y="289279"/>
            <a:ext cx="876696" cy="741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A0C133-391A-476A-9022-16E905B25199}"/>
              </a:ext>
            </a:extLst>
          </p:cNvPr>
          <p:cNvSpPr txBox="1"/>
          <p:nvPr/>
        </p:nvSpPr>
        <p:spPr>
          <a:xfrm>
            <a:off x="1765651" y="5131465"/>
            <a:ext cx="1562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www.pngall.com/health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8100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Relationship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558896" y="861979"/>
            <a:ext cx="4240421" cy="3817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400" indent="-285750">
              <a:buClr>
                <a:schemeClr val="dk1"/>
              </a:buClr>
              <a:buSzPts val="1700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Across different variables charts have been plotted to understand the relationship and how the products fair among them.</a:t>
            </a:r>
          </a:p>
          <a:p>
            <a:pPr marL="863600" lvl="1" indent="-285750">
              <a:buClr>
                <a:schemeClr val="dk1"/>
              </a:buClr>
              <a:buSzPts val="1700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&amp; Income have direct relationship. </a:t>
            </a:r>
          </a:p>
          <a:p>
            <a:pPr marL="863600" lvl="1" indent="-285750">
              <a:buClr>
                <a:schemeClr val="dk1"/>
              </a:buClr>
              <a:buSzPts val="1700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observation to note is both products TM195 (Blue) &amp; TM498 (Orange) always exist together, again proving that they are very redundant.</a:t>
            </a:r>
          </a:p>
          <a:p>
            <a:pPr marL="863600" lvl="1" indent="-285750">
              <a:buClr>
                <a:schemeClr val="dk1"/>
              </a:buClr>
              <a:buSzPts val="1700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TM798 (Green) is more spread across Higher income people and more miles.</a:t>
            </a: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FF4337-F52D-4265-9DCB-3633EBC5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317" y="861979"/>
            <a:ext cx="3923833" cy="3925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3E4B15A-E8DA-4130-B9DE-5D5D84834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20330" y="289279"/>
            <a:ext cx="876696" cy="741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F111A-3E2A-47AD-AC53-ABF93BB4656A}"/>
              </a:ext>
            </a:extLst>
          </p:cNvPr>
          <p:cNvSpPr txBox="1"/>
          <p:nvPr/>
        </p:nvSpPr>
        <p:spPr>
          <a:xfrm>
            <a:off x="1765651" y="5131465"/>
            <a:ext cx="1562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www.pngall.com/health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2144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558896" y="861980"/>
            <a:ext cx="5566806" cy="1504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400" indent="-285750">
              <a:buClr>
                <a:schemeClr val="dk1"/>
              </a:buClr>
              <a:buSzPts val="1700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Partnered people tend to buy more compared to single. It provides good insight as committed in relationship improves health awareness.</a:t>
            </a: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F111A-3E2A-47AD-AC53-ABF93BB4656A}"/>
              </a:ext>
            </a:extLst>
          </p:cNvPr>
          <p:cNvSpPr txBox="1"/>
          <p:nvPr/>
        </p:nvSpPr>
        <p:spPr>
          <a:xfrm>
            <a:off x="1765651" y="5131465"/>
            <a:ext cx="1562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pngall.com/health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F4F7DD-9A0E-421D-855C-32279C849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826" y="861979"/>
            <a:ext cx="2621220" cy="1807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3E4B15A-E8DA-4130-B9DE-5D5D84834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20330" y="289279"/>
            <a:ext cx="876696" cy="74182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34D2F78-5F91-4E46-8A01-93A75466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66" y="3080912"/>
            <a:ext cx="2267510" cy="1773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34;p30">
            <a:extLst>
              <a:ext uri="{FF2B5EF4-FFF2-40B4-BE49-F238E27FC236}">
                <a16:creationId xmlns:a16="http://schemas.microsoft.com/office/drawing/2014/main" id="{D4C251CF-F1B1-46E8-B2BA-3F1356D8969E}"/>
              </a:ext>
            </a:extLst>
          </p:cNvPr>
          <p:cNvSpPr txBox="1">
            <a:spLocks/>
          </p:cNvSpPr>
          <p:nvPr/>
        </p:nvSpPr>
        <p:spPr>
          <a:xfrm>
            <a:off x="3468423" y="3080912"/>
            <a:ext cx="5566806" cy="150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○"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Char char="●"/>
              <a:defRPr sz="8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"/>
              <a:buChar char="○"/>
              <a:defRPr sz="7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600"/>
              <a:buFont typeface="Nunito"/>
              <a:buChar char="■"/>
              <a:defRPr sz="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406400" indent="-285750">
              <a:buClr>
                <a:schemeClr val="dk1"/>
              </a:buClr>
              <a:buSzPts val="1700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map chart shows relationship between various numerical values. More +</a:t>
            </a:r>
            <a:r>
              <a:rPr lang="en-US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value shows higher correlation.</a:t>
            </a:r>
          </a:p>
          <a:p>
            <a:pPr marL="406400" indent="-285750">
              <a:buClr>
                <a:schemeClr val="dk1"/>
              </a:buClr>
              <a:buSzPts val="1700"/>
            </a:pPr>
            <a:endParaRPr lang="en-US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00" lvl="1" indent="-285750">
              <a:buClr>
                <a:schemeClr val="dk1"/>
              </a:buClr>
              <a:buSzPts val="1700"/>
            </a:pP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&amp; Income are highly correlated. It is quite obvious</a:t>
            </a:r>
          </a:p>
          <a:p>
            <a:pPr marL="863600" lvl="1" indent="-285750">
              <a:buClr>
                <a:schemeClr val="dk1"/>
              </a:buClr>
              <a:buSzPts val="1700"/>
            </a:pPr>
            <a:r>
              <a:rPr lang="en-US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&amp; Fitness (need to be fit) also highly correlated.</a:t>
            </a:r>
          </a:p>
          <a:p>
            <a:pPr marL="120650" indent="0">
              <a:buClr>
                <a:schemeClr val="dk1"/>
              </a:buClr>
              <a:buSzPts val="1700"/>
              <a:buFont typeface="Nunito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indent="0">
              <a:buClr>
                <a:schemeClr val="dk1"/>
              </a:buClr>
              <a:buSzPts val="1700"/>
              <a:buFont typeface="Nunito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indent="0">
              <a:buClr>
                <a:schemeClr val="dk1"/>
              </a:buClr>
              <a:buSzPts val="1700"/>
              <a:buFont typeface="Nunito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indent="0">
              <a:buClr>
                <a:schemeClr val="dk1"/>
              </a:buClr>
              <a:buSzPts val="1700"/>
              <a:buFont typeface="Nunito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0" indent="0">
              <a:buClr>
                <a:schemeClr val="dk1"/>
              </a:buClr>
              <a:buSzPts val="1700"/>
              <a:buFont typeface="Nunito"/>
              <a:buNone/>
            </a:pPr>
            <a:endParaRPr lang="en-US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3916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ust Lo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1024</Words>
  <Application>Microsoft Office PowerPoint</Application>
  <PresentationFormat>On-screen Show (16:9)</PresentationFormat>
  <Paragraphs>109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Nunito ExtraBold</vt:lpstr>
      <vt:lpstr>Arial</vt:lpstr>
      <vt:lpstr>Wingdings</vt:lpstr>
      <vt:lpstr>Nunito SemiBold</vt:lpstr>
      <vt:lpstr>Nunito</vt:lpstr>
      <vt:lpstr>Tahoma</vt:lpstr>
      <vt:lpstr>Simple Light</vt:lpstr>
      <vt:lpstr>Just Logo</vt:lpstr>
      <vt:lpstr>Cardio Good Fitness Business Case - Analysis</vt:lpstr>
      <vt:lpstr>Contents</vt:lpstr>
      <vt:lpstr>Business Problem Overview</vt:lpstr>
      <vt:lpstr>Solution Approach</vt:lpstr>
      <vt:lpstr>Data Overview</vt:lpstr>
      <vt:lpstr>Age – Income – Education Analysis</vt:lpstr>
      <vt:lpstr>Deeper Look on Age &amp; Income</vt:lpstr>
      <vt:lpstr>Data Relationship</vt:lpstr>
      <vt:lpstr>Correlation</vt:lpstr>
      <vt:lpstr>Business Insights and Recommendations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Presentation</dc:title>
  <dc:creator>SR</dc:creator>
  <cp:lastModifiedBy>Saravanan Rangarajan</cp:lastModifiedBy>
  <cp:revision>15</cp:revision>
  <dcterms:modified xsi:type="dcterms:W3CDTF">2021-08-05T22:40:20Z</dcterms:modified>
</cp:coreProperties>
</file>